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65" r:id="rId4"/>
    <p:sldId id="257" r:id="rId5"/>
    <p:sldId id="261" r:id="rId6"/>
    <p:sldId id="260" r:id="rId7"/>
    <p:sldId id="268" r:id="rId8"/>
    <p:sldId id="272" r:id="rId9"/>
    <p:sldId id="270" r:id="rId10"/>
    <p:sldId id="271" r:id="rId11"/>
    <p:sldId id="263" r:id="rId12"/>
    <p:sldId id="264" r:id="rId13"/>
    <p:sldId id="266" r:id="rId14"/>
    <p:sldId id="267" r:id="rId15"/>
    <p:sldId id="259" r:id="rId16"/>
    <p:sldId id="258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pt-BR" smtClean="0"/>
              <a:t>Clique no ícone para adicionar uma imagem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62C85-F217-4F2E-AC4B-84656CDD0428}" type="datetimeFigureOut">
              <a:rPr lang="pt-BR" smtClean="0"/>
              <a:t>20/11/2014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D0721-0AD5-4EE1-A903-733D2BE9EE2F}" type="slidenum">
              <a:rPr lang="pt-BR" smtClean="0"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ea.com.br/index.php" TargetMode="External"/><Relationship Id="rId2" Type="http://schemas.openxmlformats.org/officeDocument/2006/relationships/hyperlink" Target="http://www.sema.mt.gov.br/images/stories/templates/Mapa_Biomas_MT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069" y="2062176"/>
            <a:ext cx="5913798" cy="417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b="1" dirty="0"/>
              <a:t>X </a:t>
            </a:r>
            <a:r>
              <a:rPr lang="pt-BR" b="1" dirty="0" err="1" smtClean="0"/>
              <a:t>Eneoeste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39652" y="4509120"/>
            <a:ext cx="5688632" cy="2088232"/>
          </a:xfrm>
        </p:spPr>
        <p:txBody>
          <a:bodyPr>
            <a:normAutofit/>
          </a:bodyPr>
          <a:lstStyle/>
          <a:p>
            <a:r>
              <a:rPr lang="pt-BR" sz="1800" dirty="0"/>
              <a:t>Campo </a:t>
            </a:r>
            <a:r>
              <a:rPr lang="pt-BR" sz="1800" dirty="0" err="1" smtClean="0"/>
              <a:t>Grande-MS</a:t>
            </a:r>
            <a:r>
              <a:rPr lang="pt-BR" sz="1800" dirty="0"/>
              <a:t> </a:t>
            </a:r>
            <a:r>
              <a:rPr lang="pt-BR" sz="1800" dirty="0" smtClean="0"/>
              <a:t>- 19 </a:t>
            </a:r>
            <a:r>
              <a:rPr lang="pt-BR" sz="1800" dirty="0"/>
              <a:t>a 21 de </a:t>
            </a:r>
            <a:r>
              <a:rPr lang="pt-BR" sz="1800" dirty="0" smtClean="0"/>
              <a:t>novembro de 2014</a:t>
            </a:r>
          </a:p>
          <a:p>
            <a:r>
              <a:rPr lang="pt-BR" sz="1800" dirty="0" smtClean="0"/>
              <a:t>Prof</a:t>
            </a:r>
            <a:r>
              <a:rPr lang="pt-BR" sz="1800" dirty="0"/>
              <a:t>. Dr. Alexandro Rodrigues Ribeiro</a:t>
            </a:r>
          </a:p>
          <a:p>
            <a:r>
              <a:rPr lang="pt-BR" sz="1800" dirty="0"/>
              <a:t>FE/UFMT</a:t>
            </a:r>
          </a:p>
          <a:p>
            <a:endParaRPr lang="pt-BR" sz="1800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1327069" y="3068959"/>
            <a:ext cx="59137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solidFill>
                  <a:schemeClr val="bg2">
                    <a:lumMod val="75000"/>
                  </a:schemeClr>
                </a:solidFill>
              </a:rPr>
              <a:t>Disciplina Ministrada nos cursos de </a:t>
            </a:r>
          </a:p>
          <a:p>
            <a:r>
              <a:rPr lang="pt-BR" sz="2000" b="1" dirty="0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pt-BR" sz="2000" b="1" dirty="0" smtClean="0">
                <a:solidFill>
                  <a:schemeClr val="bg2">
                    <a:lumMod val="75000"/>
                  </a:schemeClr>
                </a:solidFill>
              </a:rPr>
              <a:t>iências Econômicas </a:t>
            </a:r>
          </a:p>
          <a:p>
            <a:r>
              <a:rPr lang="pt-BR" sz="2000" b="1" dirty="0" smtClean="0">
                <a:solidFill>
                  <a:schemeClr val="bg2">
                    <a:lumMod val="75000"/>
                  </a:schemeClr>
                </a:solidFill>
              </a:rPr>
              <a:t>Desenvolvimento Econômico e Regional</a:t>
            </a:r>
            <a:endParaRPr lang="pt-BR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6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</a:t>
            </a:r>
            <a:r>
              <a:rPr lang="pt-BR" dirty="0" smtClean="0"/>
              <a:t>ivisão </a:t>
            </a:r>
            <a:r>
              <a:rPr lang="pt-BR" dirty="0"/>
              <a:t>política do Brasil no século XVIII</a:t>
            </a:r>
          </a:p>
        </p:txBody>
      </p:sp>
      <p:pic>
        <p:nvPicPr>
          <p:cNvPr id="4" name="Espaço Reservado para Conteúdo 3" descr="F:\Documents\Doutorado NAEA\Doutorado\Orientação\Mapas\lastmapalex0412parte1\MAPAALEX_HARD_4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416824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05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II PND (1975/1979)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 descr="E:\Documents\Doutorado NAEA\Doutorado\Orientação\Mapas\lastmapalex0412parte1\MAPAALEX_HARD_3_CORR (2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07184"/>
            <a:ext cx="7873070" cy="46301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/>
          <p:cNvSpPr txBox="1"/>
          <p:nvPr/>
        </p:nvSpPr>
        <p:spPr>
          <a:xfrm>
            <a:off x="5902877" y="6245616"/>
            <a:ext cx="2703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Fonte: II PND (</a:t>
            </a:r>
            <a:r>
              <a:rPr lang="pt-BR" dirty="0" smtClean="0"/>
              <a:t>1975/1979)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261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Ocupação e produção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74232"/>
            <a:ext cx="7416824" cy="491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6804248" y="630932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Fonte: Sema-MT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708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pt-BR" altLang="pt-BR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lang="pt-BR" altLang="pt-BR" b="1" dirty="0" smtClean="0">
                <a:ea typeface="Times New Roman" pitchFamily="18" charset="0"/>
                <a:cs typeface="Times New Roman" pitchFamily="18" charset="0"/>
              </a:rPr>
              <a:t>ú</a:t>
            </a:r>
            <a:r>
              <a:rPr lang="pt-BR" altLang="pt-BR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mero </a:t>
            </a:r>
            <a:r>
              <a:rPr lang="pt-BR" altLang="pt-BR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gados distribu</a:t>
            </a:r>
            <a:r>
              <a:rPr lang="pt-BR" altLang="pt-BR" b="1" dirty="0">
                <a:ea typeface="Times New Roman" pitchFamily="18" charset="0"/>
                <a:cs typeface="Times New Roman" pitchFamily="18" charset="0"/>
              </a:rPr>
              <a:t>í</a:t>
            </a:r>
            <a:r>
              <a:rPr lang="pt-BR" altLang="pt-BR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dos por cidade da microrregião de Alta Floresta</a:t>
            </a:r>
            <a:r>
              <a:rPr lang="pt-BR" altLang="pt-BR" sz="2400" dirty="0">
                <a:latin typeface="Arial" pitchFamily="34" charset="0"/>
                <a:cs typeface="Arial" pitchFamily="34" charset="0"/>
              </a:rPr>
              <a:t/>
            </a:r>
            <a:br>
              <a:rPr lang="pt-BR" altLang="pt-BR" sz="2400" dirty="0">
                <a:latin typeface="Arial" pitchFamily="34" charset="0"/>
                <a:cs typeface="Arial" pitchFamily="34" charset="0"/>
              </a:rPr>
            </a:b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0674502"/>
              </p:ext>
            </p:extLst>
          </p:nvPr>
        </p:nvGraphicFramePr>
        <p:xfrm>
          <a:off x="611560" y="1916830"/>
          <a:ext cx="7848872" cy="40324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8107"/>
                <a:gridCol w="4380765"/>
              </a:tblGrid>
              <a:tr h="5102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Cidades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Unidade de gado bovino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10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Alta Floresta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838.711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917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err="1">
                          <a:effectLst/>
                        </a:rPr>
                        <a:t>Apiacás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233.099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917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Carlinda</a:t>
                      </a:r>
                      <a:endParaRPr lang="pt-B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248.456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917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Nova Bandeirantes</a:t>
                      </a:r>
                      <a:endParaRPr lang="pt-B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466.141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917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Nova Monte Verde</a:t>
                      </a:r>
                      <a:endParaRPr lang="pt-B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398.833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10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Paranaíta</a:t>
                      </a:r>
                      <a:endParaRPr lang="pt-B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406.091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34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Total</a:t>
                      </a:r>
                      <a:endParaRPr lang="pt-BR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2.591.331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6804248" y="6309320"/>
            <a:ext cx="2256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Fonte :</a:t>
            </a:r>
            <a:r>
              <a:rPr lang="pt-BR" dirty="0" err="1" smtClean="0"/>
              <a:t>Taffner</a:t>
            </a:r>
            <a:r>
              <a:rPr lang="pt-BR" dirty="0" smtClean="0"/>
              <a:t> Jr. 2012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986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Atual (Alta </a:t>
            </a:r>
            <a:r>
              <a:rPr lang="pt-BR" dirty="0" err="1" smtClean="0"/>
              <a:t>Floresta-MT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Espaço Reservado para Conteúdo 3" descr="Imagem1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576" y="1844824"/>
            <a:ext cx="3888432" cy="3600400"/>
          </a:xfrm>
          <a:prstGeom prst="rect">
            <a:avLst/>
          </a:prstGeom>
          <a:ln w="0" cap="sq">
            <a:solidFill>
              <a:schemeClr val="bg1"/>
            </a:solidFill>
            <a:prstDash val="solid"/>
            <a:miter lim="800000"/>
          </a:ln>
          <a:effectLst/>
        </p:spPr>
      </p:pic>
      <p:pic>
        <p:nvPicPr>
          <p:cNvPr id="5" name="Imagem 4" descr="C:\Users\Eduardo\Pictures\fotos degradação pastagem e app's\328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004048" y="1844824"/>
            <a:ext cx="3816424" cy="360040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6454421" y="6093296"/>
            <a:ext cx="2345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Fonte: </a:t>
            </a:r>
            <a:r>
              <a:rPr lang="pt-BR" dirty="0" err="1" smtClean="0"/>
              <a:t>Taffner</a:t>
            </a:r>
            <a:r>
              <a:rPr lang="pt-BR" dirty="0" smtClean="0"/>
              <a:t> Jr. 2012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535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35292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439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2014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/>
          </a:p>
          <a:p>
            <a:r>
              <a:rPr lang="pt-BR" dirty="0"/>
              <a:t> Mato Grosso projeta gerar com sua produção R$ 43,05 bilhões neste ano, representando uma elevação de 5,9% na última estimativa realizada pelo </a:t>
            </a:r>
            <a:r>
              <a:rPr lang="pt-BR" dirty="0" err="1"/>
              <a:t>Imea</a:t>
            </a:r>
            <a:r>
              <a:rPr lang="pt-BR" dirty="0"/>
              <a:t>, em dezembro de 2013. </a:t>
            </a:r>
            <a:endParaRPr lang="pt-BR" dirty="0" smtClean="0"/>
          </a:p>
          <a:p>
            <a:r>
              <a:rPr lang="pt-BR" dirty="0" smtClean="0"/>
              <a:t>Em </a:t>
            </a:r>
            <a:r>
              <a:rPr lang="pt-BR" dirty="0"/>
              <a:t>valores totais, o VBP da agropecuária de 2014 será 8,0% maior que o total gerado no ano passado, que foi de R$ 39,88 bilhões. </a:t>
            </a:r>
            <a:endParaRPr lang="pt-BR" dirty="0" smtClean="0"/>
          </a:p>
          <a:p>
            <a:r>
              <a:rPr lang="pt-BR" dirty="0" smtClean="0"/>
              <a:t>Cadeias </a:t>
            </a:r>
            <a:r>
              <a:rPr lang="pt-BR" dirty="0"/>
              <a:t>que mais se destacam estão a soja e a bovinocultura, que juntas são responsáveis por 69,1% do VBP total.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516216" y="6453336"/>
            <a:ext cx="1912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Fonte: IMEA, 2014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177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7709"/>
            <a:ext cx="8000938" cy="565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436096" y="6381328"/>
            <a:ext cx="1331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Fonte: IMEA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2987824" y="2906296"/>
            <a:ext cx="3690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Sorriso  0,824 - </a:t>
            </a:r>
            <a:r>
              <a:rPr lang="pt-BR" dirty="0" smtClean="0">
                <a:solidFill>
                  <a:schemeClr val="bg1"/>
                </a:solidFill>
              </a:rPr>
              <a:t>1º</a:t>
            </a:r>
          </a:p>
          <a:p>
            <a:r>
              <a:rPr lang="pt-BR" dirty="0">
                <a:solidFill>
                  <a:schemeClr val="bg1"/>
                </a:solidFill>
              </a:rPr>
              <a:t>Lucas do Rio Verde 0,818 - 3º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240048" y="2211854"/>
            <a:ext cx="390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São José do Xingu 0,681 - 117º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699791" y="4485778"/>
            <a:ext cx="3831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Cuiabá</a:t>
            </a:r>
            <a:r>
              <a:rPr lang="pt-BR" dirty="0">
                <a:solidFill>
                  <a:schemeClr val="bg1"/>
                </a:solidFill>
              </a:rPr>
              <a:t>  0,821 - </a:t>
            </a:r>
            <a:r>
              <a:rPr lang="pt-BR" dirty="0" smtClean="0">
                <a:solidFill>
                  <a:schemeClr val="bg1"/>
                </a:solidFill>
              </a:rPr>
              <a:t>2º</a:t>
            </a:r>
          </a:p>
          <a:p>
            <a:r>
              <a:rPr lang="pt-BR" dirty="0" smtClean="0">
                <a:solidFill>
                  <a:schemeClr val="bg1"/>
                </a:solidFill>
              </a:rPr>
              <a:t> Poconé </a:t>
            </a:r>
            <a:r>
              <a:rPr lang="pt-BR" dirty="0">
                <a:solidFill>
                  <a:schemeClr val="bg1"/>
                </a:solidFill>
              </a:rPr>
              <a:t>0,679 - </a:t>
            </a:r>
            <a:r>
              <a:rPr lang="pt-BR" dirty="0" smtClean="0">
                <a:solidFill>
                  <a:schemeClr val="bg1"/>
                </a:solidFill>
              </a:rPr>
              <a:t>121º</a:t>
            </a:r>
          </a:p>
          <a:p>
            <a:r>
              <a:rPr lang="pt-BR" dirty="0">
                <a:solidFill>
                  <a:schemeClr val="bg1"/>
                </a:solidFill>
              </a:rPr>
              <a:t>Barão de Melgaço 0,672 - 123º</a:t>
            </a:r>
          </a:p>
        </p:txBody>
      </p:sp>
    </p:spTree>
    <p:extLst>
      <p:ext uri="{BB962C8B-B14F-4D97-AF65-F5344CB8AC3E}">
        <p14:creationId xmlns:p14="http://schemas.microsoft.com/office/powerpoint/2010/main" val="92659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280920" cy="147002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De onde vem a demanda atual para o estudo do Desenvolvimento Regional?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576" y="2780928"/>
            <a:ext cx="7488832" cy="3505944"/>
          </a:xfrm>
        </p:spPr>
        <p:txBody>
          <a:bodyPr/>
          <a:lstStyle/>
          <a:p>
            <a:r>
              <a:rPr lang="pt-BR" dirty="0" smtClean="0"/>
              <a:t>Mestrado em Agronegócio e Desenvolvimento Regional – ADR: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Alunos da região centro-oeste, principalmente da fronteira agrícola;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Graduação (ENEM): possibilitou interiorano a estudar na UF.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74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ECONOMIA REGIONAL E URBANA </a:t>
            </a:r>
            <a:r>
              <a:rPr lang="pt-BR" dirty="0" smtClean="0"/>
              <a:t>36h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997152"/>
          </a:xfrm>
        </p:spPr>
        <p:txBody>
          <a:bodyPr>
            <a:normAutofit/>
          </a:bodyPr>
          <a:lstStyle/>
          <a:p>
            <a:r>
              <a:rPr lang="pt-BR" dirty="0" smtClean="0"/>
              <a:t>- </a:t>
            </a:r>
            <a:r>
              <a:rPr lang="pt-BR" dirty="0"/>
              <a:t>Análise espacial de dados. </a:t>
            </a:r>
            <a:r>
              <a:rPr lang="pt-BR" dirty="0" smtClean="0"/>
              <a:t>(analise de produção local)</a:t>
            </a:r>
            <a:endParaRPr lang="pt-BR" dirty="0"/>
          </a:p>
          <a:p>
            <a:r>
              <a:rPr lang="pt-BR" dirty="0"/>
              <a:t>Medidas de localização. Dinâmica regional brasileira. Desequilíbrios regionais. </a:t>
            </a:r>
          </a:p>
          <a:p>
            <a:r>
              <a:rPr lang="pt-BR" dirty="0"/>
              <a:t>Crescimento e convergência regional. Critérios de regionalização. A organização </a:t>
            </a:r>
            <a:r>
              <a:rPr lang="pt-BR" dirty="0" smtClean="0"/>
              <a:t>espacial </a:t>
            </a:r>
            <a:r>
              <a:rPr lang="pt-BR" dirty="0"/>
              <a:t>e desenvolvimento. Teoria da localização. </a:t>
            </a:r>
            <a:r>
              <a:rPr lang="pt-BR" dirty="0" err="1"/>
              <a:t>Pólos</a:t>
            </a:r>
            <a:r>
              <a:rPr lang="pt-BR" dirty="0"/>
              <a:t> de crescimento. </a:t>
            </a:r>
            <a:r>
              <a:rPr lang="pt-BR" dirty="0" err="1"/>
              <a:t>Pólos</a:t>
            </a:r>
            <a:r>
              <a:rPr lang="pt-BR" dirty="0"/>
              <a:t> </a:t>
            </a:r>
            <a:r>
              <a:rPr lang="pt-BR" dirty="0" smtClean="0"/>
              <a:t>urbanos</a:t>
            </a:r>
            <a:r>
              <a:rPr lang="pt-BR" dirty="0"/>
              <a:t>. Teoria dos lugares centrais. Teoria da base exportadora e produto </a:t>
            </a:r>
            <a:r>
              <a:rPr lang="pt-BR" dirty="0" smtClean="0"/>
              <a:t>principal</a:t>
            </a:r>
            <a:r>
              <a:rPr lang="pt-BR" dirty="0"/>
              <a:t>. </a:t>
            </a:r>
            <a:endParaRPr lang="pt-BR" dirty="0" smtClean="0"/>
          </a:p>
          <a:p>
            <a:r>
              <a:rPr lang="pt-BR" dirty="0" smtClean="0"/>
              <a:t>Padrões </a:t>
            </a:r>
            <a:r>
              <a:rPr lang="pt-BR" dirty="0"/>
              <a:t>locacionais. Externalidade e economias de aglomeração. </a:t>
            </a:r>
            <a:endParaRPr lang="pt-BR" dirty="0" smtClean="0"/>
          </a:p>
          <a:p>
            <a:r>
              <a:rPr lang="pt-BR" dirty="0" smtClean="0"/>
              <a:t>Análise</a:t>
            </a:r>
            <a:r>
              <a:rPr lang="pt-BR" dirty="0"/>
              <a:t> </a:t>
            </a:r>
            <a:r>
              <a:rPr lang="pt-BR" dirty="0" smtClean="0"/>
              <a:t>estrutural-diferencial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616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ECONOMIA DE MATO GROSSO 36h(2) -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Industrialização </a:t>
            </a:r>
            <a:r>
              <a:rPr lang="pt-BR" dirty="0"/>
              <a:t>em Mato Grosso. </a:t>
            </a:r>
          </a:p>
          <a:p>
            <a:r>
              <a:rPr lang="pt-BR" dirty="0" err="1"/>
              <a:t>Infra-estrutura</a:t>
            </a:r>
            <a:r>
              <a:rPr lang="pt-BR" dirty="0"/>
              <a:t>: energia, transporte, telecomunicações, armazenagem e outros. </a:t>
            </a:r>
          </a:p>
          <a:p>
            <a:r>
              <a:rPr lang="pt-BR" dirty="0"/>
              <a:t>Aspectos sociais e renda. </a:t>
            </a:r>
            <a:endParaRPr lang="pt-BR" dirty="0" smtClean="0"/>
          </a:p>
          <a:p>
            <a:r>
              <a:rPr lang="pt-BR" dirty="0" smtClean="0"/>
              <a:t>Incentivos </a:t>
            </a:r>
            <a:r>
              <a:rPr lang="pt-BR" dirty="0"/>
              <a:t>fiscais e a transformação produtiva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763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ECONOMIA DE MATO GROSSO 36h(2)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5141168"/>
          </a:xfrm>
        </p:spPr>
        <p:txBody>
          <a:bodyPr>
            <a:normAutofit/>
          </a:bodyPr>
          <a:lstStyle/>
          <a:p>
            <a:r>
              <a:rPr lang="pt-BR" dirty="0"/>
              <a:t>C</a:t>
            </a:r>
            <a:r>
              <a:rPr lang="pt-BR" dirty="0" smtClean="0"/>
              <a:t>onjuntura </a:t>
            </a:r>
            <a:r>
              <a:rPr lang="pt-BR" dirty="0"/>
              <a:t>atual e levantamento de dados e informações relevantes (Balança de pagamentos, produção, valor da produção, emprego, renda, produtividade, políticas públicas e etc.), para cada uma das cadeias abaixo:</a:t>
            </a:r>
          </a:p>
          <a:p>
            <a:r>
              <a:rPr lang="pt-BR" dirty="0"/>
              <a:t>1 - Pecuária bovina (leite e corte)</a:t>
            </a:r>
          </a:p>
          <a:p>
            <a:r>
              <a:rPr lang="pt-BR" dirty="0"/>
              <a:t>2 - Cana-de-açúcar </a:t>
            </a:r>
          </a:p>
          <a:p>
            <a:r>
              <a:rPr lang="pt-BR" dirty="0"/>
              <a:t>3 - Algodão</a:t>
            </a:r>
          </a:p>
          <a:p>
            <a:r>
              <a:rPr lang="pt-BR" dirty="0"/>
              <a:t>4 - Soja</a:t>
            </a:r>
          </a:p>
          <a:p>
            <a:r>
              <a:rPr lang="pt-BR" dirty="0"/>
              <a:t>5 - milho</a:t>
            </a:r>
          </a:p>
          <a:p>
            <a:r>
              <a:rPr lang="pt-BR" dirty="0"/>
              <a:t>6 - Indústria de transformação</a:t>
            </a:r>
          </a:p>
          <a:p>
            <a:r>
              <a:rPr lang="pt-BR" dirty="0"/>
              <a:t>7 - Indústria Extrativa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136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Atualidades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Balanço de Pagamentos, abordando seus dados e análise da Balança de Mato Grosso e do Brasil, apontando as principais atividades  desde 1977.  </a:t>
            </a:r>
          </a:p>
          <a:p>
            <a:r>
              <a:rPr lang="pt-BR" dirty="0"/>
              <a:t>Quanto a </a:t>
            </a:r>
            <a:r>
              <a:rPr lang="pt-BR" dirty="0" smtClean="0"/>
              <a:t>logística: 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aspectos </a:t>
            </a:r>
            <a:r>
              <a:rPr lang="pt-BR" dirty="0"/>
              <a:t>histórico de investimento público e privado, </a:t>
            </a:r>
            <a:r>
              <a:rPr lang="pt-BR" dirty="0" smtClean="0"/>
              <a:t>    problemas </a:t>
            </a:r>
            <a:r>
              <a:rPr lang="pt-BR" dirty="0"/>
              <a:t>atuais, perspectivas e impactos regionais.</a:t>
            </a:r>
          </a:p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A - Ocupação </a:t>
            </a:r>
            <a:r>
              <a:rPr lang="pt-BR" dirty="0"/>
              <a:t>exógena do território do atual estado de Mato </a:t>
            </a:r>
            <a:r>
              <a:rPr lang="pt-BR" dirty="0" smtClean="0"/>
              <a:t>Grosso.</a:t>
            </a:r>
            <a:endParaRPr lang="pt-BR" dirty="0"/>
          </a:p>
          <a:p>
            <a:r>
              <a:rPr lang="pt-BR" dirty="0"/>
              <a:t>B - Expansão da fronteira econômica na </a:t>
            </a:r>
            <a:r>
              <a:rPr lang="pt-BR" dirty="0" smtClean="0"/>
              <a:t>Amazônia.</a:t>
            </a:r>
            <a:endParaRPr lang="pt-BR" dirty="0"/>
          </a:p>
          <a:p>
            <a:r>
              <a:rPr lang="pt-BR" dirty="0"/>
              <a:t>C - Economia regional contemporânea de Mato </a:t>
            </a:r>
            <a:r>
              <a:rPr lang="pt-BR" dirty="0" smtClean="0"/>
              <a:t>Grosso.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078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Reestruturação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Sexto semestre (Economia Regional e Urbana)</a:t>
            </a:r>
          </a:p>
          <a:p>
            <a:endParaRPr lang="pt-BR" dirty="0"/>
          </a:p>
          <a:p>
            <a:r>
              <a:rPr lang="pt-BR" dirty="0" smtClean="0"/>
              <a:t>Sétimo semestre (Desenvolvimento I)</a:t>
            </a:r>
          </a:p>
          <a:p>
            <a:endParaRPr lang="pt-BR" dirty="0"/>
          </a:p>
          <a:p>
            <a:r>
              <a:rPr lang="pt-BR" dirty="0" smtClean="0"/>
              <a:t>Oitavo semestre (Desenvolvimento II e Economia de Mato Grosso)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998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http://www.sema.mt.gov.br/images/stories/templates/Mapa_Biomas_MT.jpg</a:t>
            </a:r>
            <a:r>
              <a:rPr lang="pt-B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pt-BR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Taffner</a:t>
            </a:r>
            <a:r>
              <a:rPr lang="pt-B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Jr. A. Conjuntura </a:t>
            </a:r>
            <a:r>
              <a:rPr lang="pt-B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Econômica e Possibilidades de Desenvolvimento na Microrregião de Alta Floresta na Amazônia </a:t>
            </a:r>
            <a:r>
              <a:rPr lang="pt-B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Mato-grossense. Trabalho de campo 2012.</a:t>
            </a:r>
          </a:p>
          <a:p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pt-BR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www.imea.com.br/index.php</a:t>
            </a:r>
            <a:r>
              <a:rPr lang="pt-B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http://www.imea.com.br/upload/publicacoes/arquivos/R405-01-Boletim_Trimestral.pdf</a:t>
            </a:r>
          </a:p>
        </p:txBody>
      </p:sp>
    </p:spTree>
    <p:extLst>
      <p:ext uri="{BB962C8B-B14F-4D97-AF65-F5344CB8AC3E}">
        <p14:creationId xmlns:p14="http://schemas.microsoft.com/office/powerpoint/2010/main" val="180402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Inverno</Template>
  <TotalTime>337</TotalTime>
  <Words>442</Words>
  <Application>Microsoft Office PowerPoint</Application>
  <PresentationFormat>Apresentação na tela (4:3)</PresentationFormat>
  <Paragraphs>90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Winter</vt:lpstr>
      <vt:lpstr>X Eneoeste</vt:lpstr>
      <vt:lpstr>Divisão política do Brasil no século XVIII</vt:lpstr>
      <vt:lpstr>II PND (1975/1979)</vt:lpstr>
      <vt:lpstr>Ocupação e produção</vt:lpstr>
      <vt:lpstr>Número de gados distribuídos por cidade da microrregião de Alta Floresta </vt:lpstr>
      <vt:lpstr>Estrutura Atual (Alta Floresta-MT)</vt:lpstr>
      <vt:lpstr>Apresentação do PowerPoint</vt:lpstr>
      <vt:lpstr>2014</vt:lpstr>
      <vt:lpstr>Apresentação do PowerPoint</vt:lpstr>
      <vt:lpstr>De onde vem a demanda atual para o estudo do Desenvolvimento Regional?</vt:lpstr>
      <vt:lpstr>ECONOMIA REGIONAL E URBANA 36h</vt:lpstr>
      <vt:lpstr>ECONOMIA DE MATO GROSSO 36h(2) - </vt:lpstr>
      <vt:lpstr>ECONOMIA DE MATO GROSSO 36h(2)</vt:lpstr>
      <vt:lpstr>Atualidades</vt:lpstr>
      <vt:lpstr>Reestruturação</vt:lpstr>
      <vt:lpstr>Fontes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Alexandro</dc:creator>
  <cp:lastModifiedBy>Alexandro</cp:lastModifiedBy>
  <cp:revision>23</cp:revision>
  <dcterms:created xsi:type="dcterms:W3CDTF">2014-11-17T12:39:25Z</dcterms:created>
  <dcterms:modified xsi:type="dcterms:W3CDTF">2014-11-20T17:21:07Z</dcterms:modified>
</cp:coreProperties>
</file>